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7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7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B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6CE99-FB72-4251-B72C-C220855268A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EF378-20D4-4CC0-ABA3-BCF5AA919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97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EF378-20D4-4CC0-ABA3-BCF5AA919E3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6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08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22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62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3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52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66226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02651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99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1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03746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73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A3B81A-58F7-4566-ACF1-979CA6350E00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F7253A-033F-4B67-AA28-B0987B2325A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0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3338" y="896814"/>
            <a:ext cx="9942342" cy="34282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социально-психологического тестирования (СПТ) как инструмент профилактики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214" y="4387362"/>
            <a:ext cx="3738555" cy="166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662" y="286603"/>
            <a:ext cx="10083018" cy="1489443"/>
          </a:xfrm>
        </p:spPr>
        <p:txBody>
          <a:bodyPr/>
          <a:lstStyle/>
          <a:p>
            <a:r>
              <a:rPr lang="ru-RU" b="1" i="1" dirty="0" smtClean="0"/>
              <a:t>    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заполнению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615" y="1608992"/>
            <a:ext cx="11218984" cy="43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21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969" y="75589"/>
            <a:ext cx="10902462" cy="6102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 программа тестирования предполагает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9" y="782515"/>
            <a:ext cx="11799277" cy="5820507"/>
          </a:xfrm>
        </p:spPr>
        <p:txBody>
          <a:bodyPr>
            <a:normAutofit fontScale="32500" lnSpcReduction="20000"/>
          </a:bodyPr>
          <a:lstStyle/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тестированию по логину и/ или паролю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Деперсонализация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(респонденты закодированы)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прохождения теста повторно после его завершения.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организаций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территориальных образований (классификатор).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перед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 тестирования.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Случайное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выпадение 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вопросов.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ответов на вопросы теста (секунды).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«ручном режиме» включить функцию «подтверждение ответа» и отключить (не предъявлять) вопросы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субшкалы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«принятие родителями».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продолжения работы с заданиями теста, не ответив на предыдущее утверждение (вопрос).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не отвеченным утверждениям, после ответа на последний вопрос (утверждение) теста. 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закончить тестирование, не ответив на все утверждения (вопросы).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«ручном режиме» включать и отключать функцию «обратная связь», предусматривающую предъявление одного из 5 видов типовой обратной по окончании тестирования.</a:t>
            </a: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Предъявление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 ответов строго в вербальной 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форме. Перевод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вербальных вариантов ответов в числовые (соответственно) «0», «1», «2», «3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завершении выполнения теста необходимо нажатия кнопки «Завершить тестирование». Если участник не ответил на какой-либо вопрос (утверждение), то необходимо указать, какие вопросы (утверждения) требуют ответа и вывести их на 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экран.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0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50215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респондентов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недостоверными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ответами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670538"/>
            <a:ext cx="10058400" cy="41985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недостоверности: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Социальная желательность ответов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(СЖО)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субшкала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(потребность в одобрении).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Несоответствие ответов на синонимичные вопросы – контроль соответствия (КС).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Минимально возможное время тестирования (МВВТ).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Однообразие ответов - нежелание сотрудничать (НС).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1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533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обратной связи при недостоверных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ответах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41938"/>
            <a:ext cx="10058400" cy="4427156"/>
          </a:xfrm>
        </p:spPr>
        <p:txBody>
          <a:bodyPr>
            <a:normAutofit lnSpcReduction="10000"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признаны недостоверными. Это может быть вызвано следующими причинами: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Возможно, Вы не поняли инструкцию, которая давалась в начале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теста.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 невнимательно читали утверждения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опросника.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 делали свой выбор ответов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ошибке.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 слишком спешили, отвечая на вопросы, не оставляя себе время на обдумывание ответа.</a:t>
            </a:r>
          </a:p>
        </p:txBody>
      </p:sp>
    </p:spTree>
    <p:extLst>
      <p:ext uri="{BB962C8B-B14F-4D97-AF65-F5344CB8AC3E}">
        <p14:creationId xmlns:p14="http://schemas.microsoft.com/office/powerpoint/2010/main" val="3051472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4692" y="286604"/>
            <a:ext cx="9660988" cy="83881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служит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удовлетворения интереса респондента к результатам тестирования.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231" y="1204546"/>
            <a:ext cx="10276449" cy="4664548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при достоверных ответах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интерпретацией индивидуальных результатов теста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отличается высокой степенью обобщенности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обсуждении такой интегральной личностной характеристики как психологическая устойчивость в трудных жизненных ситуациях.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устойчивость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качество личности, отдельными аспектами которого являются уравновешенность, стабильность, сопротивляемость. Оно позволяет противостоять жизненным трудностям, неблагоприятному давлению обстоятельств, сохранять здоровье и работоспособность в различных испытаниях.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остоит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рекомендаций в форме краткого совета, описывающего возможный «вектор саморазвития».</a:t>
            </a:r>
          </a:p>
        </p:txBody>
      </p:sp>
    </p:spTree>
    <p:extLst>
      <p:ext uri="{BB962C8B-B14F-4D97-AF65-F5344CB8AC3E}">
        <p14:creationId xmlns:p14="http://schemas.microsoft.com/office/powerpoint/2010/main" val="2707241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968" y="286604"/>
            <a:ext cx="11333285" cy="71572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вариант. Факторы риска высокие, а защиты - низкие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055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405020"/>
              </p:ext>
            </p:extLst>
          </p:nvPr>
        </p:nvGraphicFramePr>
        <p:xfrm>
          <a:off x="720968" y="1592384"/>
          <a:ext cx="3343275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Точечный рисунок" r:id="rId3" imgW="3343742" imgH="3362794" progId="Paint.Picture">
                  <p:embed/>
                </p:oleObj>
              </mc:Choice>
              <mc:Fallback>
                <p:oleObj name="Точечный рисунок" r:id="rId3" imgW="3343742" imgH="3362794" progId="Paint.Picture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968" y="1592384"/>
                        <a:ext cx="3343275" cy="336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96379"/>
              </p:ext>
            </p:extLst>
          </p:nvPr>
        </p:nvGraphicFramePr>
        <p:xfrm>
          <a:off x="4457700" y="2048607"/>
          <a:ext cx="5495192" cy="1604311"/>
        </p:xfrm>
        <a:graphic>
          <a:graphicData uri="http://schemas.openxmlformats.org/drawingml/2006/table">
            <a:tbl>
              <a:tblPr firstRow="1" firstCol="1" bandRow="1"/>
              <a:tblGrid>
                <a:gridCol w="5495192">
                  <a:extLst>
                    <a:ext uri="{9D8B030D-6E8A-4147-A177-3AD203B41FA5}">
                      <a16:colId xmlns:a16="http://schemas.microsoft.com/office/drawing/2014/main" xmlns="" val="508239211"/>
                    </a:ext>
                  </a:extLst>
                </a:gridCol>
              </a:tblGrid>
              <a:tr h="6705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Неблагоприятное сочетание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факторов риска и факторов защиты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0225985"/>
                  </a:ext>
                </a:extLst>
              </a:tr>
              <a:tr h="9032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ориентировать на преодоление трудных жизненных ситуаций.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71267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457700" y="3887176"/>
            <a:ext cx="6743700" cy="2317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успешно прошли социально-психологический тест.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Ваша психологическая устойчивость будет выше, если проявлять терпение и сдержанность.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258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вариант. Факторы риска и факторы защиты высокие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635369" y="2716822"/>
            <a:ext cx="237744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363972"/>
              </p:ext>
            </p:extLst>
          </p:nvPr>
        </p:nvGraphicFramePr>
        <p:xfrm>
          <a:off x="418679" y="1805665"/>
          <a:ext cx="3382355" cy="3340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Точечный рисунок" r:id="rId3" imgW="3343742" imgH="3352381" progId="Paint.Picture">
                  <p:embed/>
                </p:oleObj>
              </mc:Choice>
              <mc:Fallback>
                <p:oleObj name="Точечный рисунок" r:id="rId3" imgW="3343742" imgH="335238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79" y="1805665"/>
                        <a:ext cx="3382355" cy="33400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99348"/>
              </p:ext>
            </p:extLst>
          </p:nvPr>
        </p:nvGraphicFramePr>
        <p:xfrm>
          <a:off x="4849905" y="1979322"/>
          <a:ext cx="6087035" cy="1576055"/>
        </p:xfrm>
        <a:graphic>
          <a:graphicData uri="http://schemas.openxmlformats.org/drawingml/2006/table">
            <a:tbl>
              <a:tblPr firstRow="1" firstCol="1" bandRow="1"/>
              <a:tblGrid>
                <a:gridCol w="6087035">
                  <a:extLst>
                    <a:ext uri="{9D8B030D-6E8A-4147-A177-3AD203B41FA5}">
                      <a16:colId xmlns:a16="http://schemas.microsoft.com/office/drawing/2014/main" xmlns="" val="853609778"/>
                    </a:ext>
                  </a:extLst>
                </a:gridCol>
              </a:tblGrid>
              <a:tr h="9456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Актуализация факторов риска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 достаточной выраженности факторов защиты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7887629"/>
                  </a:ext>
                </a:extLst>
              </a:tr>
              <a:tr h="630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ориентировать на снижение факторов риска.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2269893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998258" y="3982998"/>
            <a:ext cx="7987554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успешно прошли социально-психологический тест.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трудных жизненных ситуациях Ваша психологическая устойчивость снижается.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39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422" y="286603"/>
            <a:ext cx="10496257" cy="69813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вариант. Факторы  риска и факторы защиты низкие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640062"/>
              </p:ext>
            </p:extLst>
          </p:nvPr>
        </p:nvGraphicFramePr>
        <p:xfrm>
          <a:off x="4747846" y="2013435"/>
          <a:ext cx="6910754" cy="1784842"/>
        </p:xfrm>
        <a:graphic>
          <a:graphicData uri="http://schemas.openxmlformats.org/drawingml/2006/table">
            <a:tbl>
              <a:tblPr firstRow="1" firstCol="1" bandRow="1"/>
              <a:tblGrid>
                <a:gridCol w="6910754">
                  <a:extLst>
                    <a:ext uri="{9D8B030D-6E8A-4147-A177-3AD203B41FA5}">
                      <a16:colId xmlns:a16="http://schemas.microsoft.com/office/drawing/2014/main" xmlns="" val="3224563522"/>
                    </a:ext>
                  </a:extLst>
                </a:gridCol>
              </a:tblGrid>
              <a:tr h="89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Редукция факторов защиты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 допустимой выраженности факторов риска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0543886"/>
                  </a:ext>
                </a:extLst>
              </a:tr>
              <a:tr h="89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ориентировать на повышение факторов защиты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7491969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13106" y="2206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20896"/>
              </p:ext>
            </p:extLst>
          </p:nvPr>
        </p:nvGraphicFramePr>
        <p:xfrm>
          <a:off x="571500" y="1862232"/>
          <a:ext cx="3497470" cy="3454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Точечный рисунок" r:id="rId3" imgW="3381847" imgH="3343742" progId="Paint.Picture">
                  <p:embed/>
                </p:oleObj>
              </mc:Choice>
              <mc:Fallback>
                <p:oleObj name="Точечный рисунок" r:id="rId3" imgW="3381847" imgH="3343742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862232"/>
                        <a:ext cx="3497470" cy="3454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396154" y="4079630"/>
            <a:ext cx="6831624" cy="191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успешно прошли социально-психологический тест.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трудных жизненных ситуациях Ваша психологическая устойчивость снижается.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18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3446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вариант. Факторы риска низкие, а факторы защиты - высокие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675604"/>
              </p:ext>
            </p:extLst>
          </p:nvPr>
        </p:nvGraphicFramePr>
        <p:xfrm>
          <a:off x="4152729" y="1916721"/>
          <a:ext cx="6589096" cy="1709020"/>
        </p:xfrm>
        <a:graphic>
          <a:graphicData uri="http://schemas.openxmlformats.org/drawingml/2006/table">
            <a:tbl>
              <a:tblPr firstRow="1" firstCol="1" bandRow="1"/>
              <a:tblGrid>
                <a:gridCol w="6589096">
                  <a:extLst>
                    <a:ext uri="{9D8B030D-6E8A-4147-A177-3AD203B41FA5}">
                      <a16:colId xmlns:a16="http://schemas.microsoft.com/office/drawing/2014/main" xmlns="" val="1909161735"/>
                    </a:ext>
                  </a:extLst>
                </a:gridCol>
              </a:tblGrid>
              <a:tr h="854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Благоприятное сочетание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факторов риска и факторов защиты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8039447"/>
                  </a:ext>
                </a:extLst>
              </a:tr>
              <a:tr h="854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ориентировать на саморазвитие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5244657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5608" y="1916722"/>
            <a:ext cx="1511238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616530"/>
              </p:ext>
            </p:extLst>
          </p:nvPr>
        </p:nvGraphicFramePr>
        <p:xfrm>
          <a:off x="197224" y="1916721"/>
          <a:ext cx="3247121" cy="3247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Точечный рисунок" r:id="rId3" imgW="3362794" imgH="3362794" progId="Paint.Picture">
                  <p:embed/>
                </p:oleObj>
              </mc:Choice>
              <mc:Fallback>
                <p:oleObj name="Точечный рисунок" r:id="rId3" imgW="3362794" imgH="336279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24" y="1916721"/>
                        <a:ext cx="3247121" cy="32471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863789" y="3774141"/>
            <a:ext cx="7835152" cy="20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 прошли социально-психологический тест.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35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Ваша психологическая устойчивость не зависит от трудных жизненных ситуаций.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03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700" y="286603"/>
            <a:ext cx="10126980" cy="12256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Автоматическая оценка </a:t>
            </a:r>
            <a:r>
              <a:rPr lang="ru-RU" sz="36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вероятности вовлечения в зависимое </a:t>
            </a:r>
            <a:r>
              <a:rPr lang="ru-RU" sz="36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0" y="1512277"/>
            <a:ext cx="10126980" cy="4356817"/>
          </a:xfrm>
        </p:spPr>
        <p:txBody>
          <a:bodyPr>
            <a:noAutofit/>
          </a:bodyPr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зависимое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провоцирующий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социально-психологических условий к первой пробе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психактивных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веществ. Чем выше провоцирующий потенциал условий, тем выше вероятность вовлечения в зависимое поведение.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сверхвысокие значения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субшкалам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«Факторов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риска» (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ФР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сверхнизкие значения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субшкалам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«Факторов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защиты» (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ФЗ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 оценивается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 совершению первой пробы ПАВ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Основана на накоплении (кумуляции) баллов ответов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вопросы-маркеры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Вопросы-маркеры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выделены из общего количества вопросов при обследовании респондентов, имеющих опыт эпизодического употребления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веществ. Ответы на вопросы-маркеры выявляют близость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субъективных особенностей, жизненной ситуации респондента к аналогичным характеристикам лиц, совершивших пробу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2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775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СПТ  предназначена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115" y="1336431"/>
            <a:ext cx="10144565" cy="516108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для выявления латентной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явной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условий, формирующих психологическую готовность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(зависимому) поведению у лиц подросткового и юношеского возраста.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оценки вероятности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на основе соотношения факторов риска и факторов защиты, воздействующих на обследуемых. Выявляет повышенную и незначительную вероятность вовлечения в зависимое поведение.</a:t>
            </a:r>
          </a:p>
          <a:p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может быть использована для формулировки заключения </a:t>
            </a:r>
            <a:b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наркотической или иной зависимости респондента.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1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465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069" y="1301262"/>
            <a:ext cx="11676185" cy="540726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позволяют сформировать заключения двух видов: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«повышенной вероятность вовлечения»; 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«незначительной вероятности вовлечения».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По окончании проведения социально-психологического тестирования итоговый акт о его результатах необходимо направить в орган исполнительной власти субъекта Российской Федерации, осуществляющего управление в сфере здравоохранения.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Итоговый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должен включать наименование образовательных организаций, принявших участие в социально-психологическом тестировании, их адресах, количестве обучающихся, подлежащих тестированию, количестве участников тестирования по классам (группам), дате проведения тестирования, а также количестве обучающихся, имеющих высокие показатели вероятности риска потребления наркотических средств и психотропных веществ в указанных классах (группах)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7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945" y="3307381"/>
            <a:ext cx="440055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6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5754" y="277812"/>
            <a:ext cx="9959926" cy="100586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СПТ применяется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754" y="1283679"/>
            <a:ext cx="9959926" cy="4967652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тестирования лиц подросткового и юношеского возраста старше 13 лет. Методика представлена в трех формах: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«А-110»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содержит 110 утверждений, для тестирования обучающихся 7 – 9 классов.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«В-140»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содержит 140 утверждений для тестирования обучающихся 10 – 11 классов.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«С-140»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содержит 140 утверждений для тестирования студентов профессиональных образовательных организаций и образовательных организаций высшего образования.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критериев оценки результатов, получаемых при тестировании, для субъектов Российской Федерации производится индивидуально на основе анализа данных репрезентативных выборок.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2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Добровольность. Конфиденциальность. Обратная связь.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085" y="1855176"/>
            <a:ext cx="11148645" cy="448407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обучающихся, достигших возраста пятнадцати лет, проводится при наличии их информированных согласий в письменной форме об участии в тестировании (далее – информированное согласие). Тестирование обучающихся, не достигших возраста пятнадцати лет, проводится при наличии информированного согласия одного из родителей или иного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законного представителя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обучающемуся, принимающему участие в тестировании, присваивается индивидуальный код участника, который делает невозможным персонификацию данных. Список индивидуальных кодов и соответствующих им фамилий хранится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в соответствии с Федеральным законом от 27 июля 2007 г.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152-ФЗ «О персональных данных».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Удовлетворение интереса к результатам исследования.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СПТ рекомендуется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в качестве диагностического компонента воспитательной деятельности образовательной организации. Данные, полученные с помощью методики, позволяют оказывать обучающимся своевременную адресную психолого-педагогическую помощь. На основании результатов методики для обучающихся с показателями повышенной вероятности вовлечения в зависимое поведение рекомендуется разрабатывать индивидуальные или групповые профилактические программы.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1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156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 –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социально-психологические условия, повышающие угрозу вовлечения в зависимое поведение</a:t>
            </a:r>
            <a:endParaRPr lang="ru-RU" sz="32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5315" y="1178170"/>
            <a:ext cx="11359662" cy="545123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E48312"/>
              </a:buClr>
              <a:buNone/>
            </a:pPr>
            <a:r>
              <a:rPr lang="ru-RU" sz="2400" b="1" i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и условия, регулирующие взаимоотношения личности </a:t>
            </a:r>
            <a:r>
              <a:rPr lang="ru-RU" sz="2400" b="1" i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i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социума:</a:t>
            </a:r>
            <a:endParaRPr lang="ru-RU" sz="2400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одобрении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желание получать позитивный отклик в ответ на свое поведение. В гипертрофированном виде переходит в неразборчивое стремление угождать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нравиться всем подряд, лгать, создавать о себе преувеличенно хорошее мнение с целью быть принятым (понравиться).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Подверженность влиянию группы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повышенная восприимчивость воздействию группы или ее членов, приводящая к подчинению группе, готовности изменить свое поведение и установки.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асоциальных установок социума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согласие, убежденность в приемлемости для себя отрицательных примеров поведения, распространенных в маргинальной части общества. В частности, оправдание своих социально неодобряемых поступков идеализированными и героизированными примерами поведения, достойного порицания.</a:t>
            </a:r>
          </a:p>
          <a:p>
            <a:pPr lvl="0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Наркопотребление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социальном окружении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распространенность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наркопотребляющих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среди знакомых и близких, создающая опасность приобщения к наркотикам и формирования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наркопотребляющих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3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08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7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 ВЛИЯЮЩИЕ НА ИНДИВИДУАЛЬНЫЕ ОСОБЕННОСТИ ПОВЕДЕНИЯ:</a:t>
            </a:r>
            <a: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47445"/>
            <a:ext cx="10867292" cy="5011617"/>
          </a:xfrm>
        </p:spPr>
        <p:txBody>
          <a:bodyPr>
            <a:norm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риску (опасности)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предпочтение действий и ситуаций, выбор вариантов альтернатив, сопряженных с большой вероятностью потери.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Импульсивность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устойчивая склонность действовать по первому побуждению, под влиянием внешних обстоятельств или эмоций.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предрасположенность воспринимать достаточно широкий спектр ситуаций как угрожающие, приводящая к плохому настроению, мрачным предчувствиям, беспокойству.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 лат.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frustration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обман, расстройство, разрушение планов) – психическое состояние переживания неудачи, обусловленное невозможностью реализации намерений и удовлетворения потребностей, возникающее при наличии реальных или мнимых непреодолимых препятствий на пути к некоей цели.</a:t>
            </a:r>
          </a:p>
          <a:p>
            <a:pPr marL="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2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085" y="286603"/>
            <a:ext cx="11016761" cy="14507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защиты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протективные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факторы) – обстоятельства, повышающие социально-психологическую устойчивость к воздействию факторов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89085" y="1845733"/>
            <a:ext cx="10566595" cy="4519897"/>
          </a:xfrm>
        </p:spPr>
        <p:txBody>
          <a:bodyPr>
            <a:norm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родителями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оценочное поведение родителей, формирующее ощущение нужности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любимости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ребенка.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одноклассниками 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оценочное поведение сверстников, формирующее у учащегося чувство принадлежности к группе и причастности.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активность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 жизненная позиция, выражающаяся в стремлении влиять на свою жизнь и окружающие условия.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 поведения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сознательная активность по управлению своими поступками, в соответствии с убеждениями и принципами.</a:t>
            </a:r>
          </a:p>
          <a:p>
            <a:pPr lvl="0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Самоэффективность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self-efficacy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уверенность в своих силах достигать поставленные цели, даже если это потребует больших физических и эмоциональных затрат.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99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38228" cy="1041035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делятся по каждому фактору на 3 группы: повышенные,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(норма),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пониженные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9" y="1257300"/>
            <a:ext cx="10399542" cy="461179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b="1" cap="al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Субшкала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«Склонность к риску» (СР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908895"/>
              </p:ext>
            </p:extLst>
          </p:nvPr>
        </p:nvGraphicFramePr>
        <p:xfrm>
          <a:off x="756140" y="1758461"/>
          <a:ext cx="10313376" cy="4988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1904">
                  <a:extLst>
                    <a:ext uri="{9D8B030D-6E8A-4147-A177-3AD203B41FA5}">
                      <a16:colId xmlns:a16="http://schemas.microsoft.com/office/drawing/2014/main" xmlns="" val="2486722557"/>
                    </a:ext>
                  </a:extLst>
                </a:gridCol>
                <a:gridCol w="8721472">
                  <a:extLst>
                    <a:ext uri="{9D8B030D-6E8A-4147-A177-3AD203B41FA5}">
                      <a16:colId xmlns:a16="http://schemas.microsoft.com/office/drawing/2014/main" xmlns="" val="1069376415"/>
                    </a:ext>
                  </a:extLst>
                </a:gridCol>
              </a:tblGrid>
              <a:tr h="256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15" dirty="0">
                          <a:effectLst/>
                        </a:rPr>
                        <a:t>Уровень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15" dirty="0">
                          <a:effectLst/>
                        </a:rPr>
                        <a:t>Описание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955694"/>
                  </a:ext>
                </a:extLst>
              </a:tr>
              <a:tr h="1477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Повышенный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Субъективное ощущение риска ниже, чем реальный уровень опасности.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Осознает потенциальные риски, но отказывается их учитывать, оказываясь под влиянием различных чувств и желаний.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Информированность об опасных последствиях заменена мифами, заблуждениями, отсутствием критичности к рисковому поведению.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4766487"/>
                  </a:ext>
                </a:extLst>
              </a:tr>
              <a:tr h="17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(норма)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Субъективное ощущение риска соответствует реальному уровню опасности в ситуациях, связанных с большой вероятностью угрозы.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Осознает потенциальные риски и учитывает их в своем поведении.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Принимает взвешенные, разумные решения в эмоционально насыщенной ситуации, особенно в присутствии сверстников.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Критикует принятые в подростковой среде формы рискового поведения.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56709525"/>
                  </a:ext>
                </a:extLst>
              </a:tr>
              <a:tr h="1477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Пониженный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Субъективное ощущение риска выше, чем реальный уровень опасности. Завышает потенциальные риски.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Склонен считать рискованными даже потенциально не опасные виды активности, перестраховываться.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Отвергает поведение, связанное с риском.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803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800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171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Стандартное обращение психолога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обследуемым перед началом тестирования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59423" y="1845734"/>
            <a:ext cx="11087100" cy="402336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«Каждый человек в жизни сталкивается с трудностями, рисками, но все их преодолевают по-разному. В условиях трудных жизненных ситуаций нужно проявлять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устойчивость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Научиться этому можно, если хорошо в себе разобраться.</a:t>
            </a:r>
          </a:p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выявит степень вашей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устойчивости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трудных жизненных ситуациях. И чем откровеннее будут ваши ответы, тем точнее вы получите результат. Конфиденциальность личных данных гарантируется.</a:t>
            </a:r>
          </a:p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обработки теста вы получите общее представление о своей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устойчивости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Те, кого заинтересует более подробная информация о своем внутреннем мире, могут подойти ко мне отдельно».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320</TotalTime>
  <Words>1658</Words>
  <Application>Microsoft Office PowerPoint</Application>
  <PresentationFormat>Произвольный</PresentationFormat>
  <Paragraphs>124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Ретро</vt:lpstr>
      <vt:lpstr>Точечный рисунок</vt:lpstr>
      <vt:lpstr>     Единая методика социально-психологического тестирования (СПТ) как инструмент профилактики  </vt:lpstr>
      <vt:lpstr>Единая методика СПТ  предназначена</vt:lpstr>
      <vt:lpstr>                  ЕМ СПТ применяется </vt:lpstr>
      <vt:lpstr>       Добровольность. Конфиденциальность. Обратная связь.</vt:lpstr>
      <vt:lpstr>Факторы риска – социально-психологические условия, повышающие угрозу вовлечения в зависимое поведение</vt:lpstr>
      <vt:lpstr>    КАЧЕСТВА, ВЛИЯЮЩИЕ НА ИНДИВИДУАЛЬНЫЕ ОСОБЕННОСТИ ПОВЕДЕНИЯ: </vt:lpstr>
      <vt:lpstr>Факторы защиты (протективные факторы) – обстоятельства, повышающие социально-психологическую устойчивость к воздействию факторов риска</vt:lpstr>
      <vt:lpstr> Результаты делятся по каждому фактору на 3 группы: повышенные, средние (норма), пониженные</vt:lpstr>
      <vt:lpstr>Стандартное обращение психолога  к обследуемым перед началом тестирования</vt:lpstr>
      <vt:lpstr>           Инструкция по заполнению  </vt:lpstr>
      <vt:lpstr>Компьютерная программа тестирования предполагает</vt:lpstr>
      <vt:lpstr>   Выявление респондентов  с недостоверными ответами</vt:lpstr>
      <vt:lpstr>Содержание обратной связи при недостоверных ответах</vt:lpstr>
      <vt:lpstr>Обратная связь служит для удовлетворения интереса респондента к результатам тестирования. </vt:lpstr>
      <vt:lpstr>1 вариант. Факторы риска высокие, а защиты - низкие</vt:lpstr>
      <vt:lpstr>2 вариант. Факторы риска и факторы защиты высокие</vt:lpstr>
      <vt:lpstr>3 вариант. Факторы  риска и факторы защиты низкие</vt:lpstr>
      <vt:lpstr>4 вариант. Факторы риска низкие, а факторы защиты - высокие</vt:lpstr>
      <vt:lpstr>Автоматическая оценка индивидуальной вероятности вовлечения в зависимое поведение</vt:lpstr>
      <vt:lpstr>Заключение </vt:lpstr>
      <vt:lpstr>Презентация PowerPoint</vt:lpstr>
    </vt:vector>
  </TitlesOfParts>
  <Company>ГБОУ ИРО Краснодарского края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Единая методика СПТ как инструмент профилактики С.К. Рыженко, доцент кафедры психологии, педагогики и дополнительного образования, главный внештатный педагог-психолог  </dc:title>
  <dc:creator>Светлана К. Рыженко</dc:creator>
  <cp:lastModifiedBy>Администратор</cp:lastModifiedBy>
  <cp:revision>40</cp:revision>
  <dcterms:created xsi:type="dcterms:W3CDTF">2019-07-25T12:35:30Z</dcterms:created>
  <dcterms:modified xsi:type="dcterms:W3CDTF">2021-09-13T08:49:56Z</dcterms:modified>
</cp:coreProperties>
</file>